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Barlow" panose="00000500000000000000" pitchFamily="2" charset="0"/>
      <p:regular r:id="rId1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6240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A081B">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231">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437" y="3086100"/>
            <a:ext cx="7415927" cy="2057400"/>
          </a:xfrm>
          <a:prstGeom prst="rect">
            <a:avLst/>
          </a:prstGeom>
          <a:noFill/>
          <a:ln/>
        </p:spPr>
        <p:txBody>
          <a:bodyPr wrap="square" lIns="0" tIns="0" rIns="0" bIns="0" rtlCol="0" anchor="t"/>
          <a:lstStyle/>
          <a:p>
            <a:pPr marL="0" indent="0" algn="just">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StudyMate: Your AI-Powered            Academic Assistant</a:t>
            </a:r>
            <a:endParaRPr lang="en-US" sz="43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xit" presetSubtype="1" fill="hold" nodeType="afterEffect">
                                  <p:stCondLst>
                                    <p:cond delay="0"/>
                                  </p:stCondLst>
                                  <p:childTnLst>
                                    <p:animEffect transition="out" filter="wheel(1)">
                                      <p:cBhvr>
                                        <p:cTn id="6" dur="2000"/>
                                        <p:tgtEl>
                                          <p:spTgt spid="3">
                                            <p:txEl>
                                              <p:pRg st="0" end="0"/>
                                            </p:txEl>
                                          </p:spTgt>
                                        </p:tgtEl>
                                      </p:cBhvr>
                                    </p:animEffect>
                                    <p:set>
                                      <p:cBhvr>
                                        <p:cTn id="7" dur="1" fill="hold">
                                          <p:stCondLst>
                                            <p:cond delay="1999"/>
                                          </p:stCondLst>
                                        </p:cTn>
                                        <p:tgtEl>
                                          <p:spTgt spid="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3" name="Text 1"/>
          <p:cNvSpPr/>
          <p:nvPr/>
        </p:nvSpPr>
        <p:spPr>
          <a:xfrm>
            <a:off x="4572000" y="1628780"/>
            <a:ext cx="5486400" cy="685800"/>
          </a:xfrm>
          <a:prstGeom prst="rect">
            <a:avLst/>
          </a:prstGeom>
          <a:noFill/>
          <a:ln/>
        </p:spPr>
        <p:txBody>
          <a:bodyPr wrap="none" lIns="0" tIns="0" rIns="0" bIns="0" rtlCol="0" anchor="t"/>
          <a:lstStyle/>
          <a:p>
            <a:pPr marL="0" indent="0" algn="ctr">
              <a:lnSpc>
                <a:spcPts val="5400"/>
              </a:lnSpc>
              <a:buNone/>
            </a:pPr>
            <a:r>
              <a:rPr lang="en-US" sz="4300" b="1" dirty="0">
                <a:solidFill>
                  <a:srgbClr val="F0FCFF"/>
                </a:solidFill>
                <a:latin typeface="Spline Sans Bold" pitchFamily="34" charset="0"/>
                <a:ea typeface="Spline Sans Bold" pitchFamily="34" charset="-122"/>
                <a:cs typeface="Spline Sans Bold" pitchFamily="34" charset="-120"/>
              </a:rPr>
              <a:t>INTRODUCTION</a:t>
            </a:r>
            <a:endParaRPr lang="en-US" sz="4300" dirty="0"/>
          </a:p>
        </p:txBody>
      </p:sp>
      <p:sp>
        <p:nvSpPr>
          <p:cNvPr id="4" name="Text 2"/>
          <p:cNvSpPr/>
          <p:nvPr/>
        </p:nvSpPr>
        <p:spPr>
          <a:xfrm>
            <a:off x="864037" y="3059790"/>
            <a:ext cx="12902327" cy="1185148"/>
          </a:xfrm>
          <a:prstGeom prst="rect">
            <a:avLst/>
          </a:prstGeom>
          <a:noFill/>
          <a:ln/>
        </p:spPr>
        <p:txBody>
          <a:bodyPr wrap="square" lIns="0" tIns="0" rIns="0" bIns="0" rtlCol="0" anchor="t"/>
          <a:lstStyle/>
          <a:p>
            <a:pPr marL="0" indent="0" algn="l">
              <a:lnSpc>
                <a:spcPts val="3100"/>
              </a:lnSpc>
              <a:buNone/>
            </a:pPr>
            <a:r>
              <a:rPr lang="en-US" sz="2000" dirty="0">
                <a:solidFill>
                  <a:srgbClr val="E0E4E6"/>
                </a:solidFill>
                <a:latin typeface="Barlow" pitchFamily="34" charset="0"/>
                <a:ea typeface="Barlow" pitchFamily="34" charset="-122"/>
                <a:cs typeface="Barlow" pitchFamily="34" charset="-120"/>
              </a:rPr>
              <a:t>StudyMate is an innovative AI-powered academic assistant designed to revolutionize how university students interact with their study materials. By transforming static PDFs into dynamic, interactive learning companions, StudyMate streamlines the research and revision process, making academic pursuits more efficient and engaging.</a:t>
            </a:r>
            <a:endParaRPr lang="en-US" sz="2000" dirty="0"/>
          </a:p>
        </p:txBody>
      </p:sp>
      <p:grpSp>
        <p:nvGrpSpPr>
          <p:cNvPr id="9" name="Group 8">
            <a:extLst>
              <a:ext uri="{FF2B5EF4-FFF2-40B4-BE49-F238E27FC236}">
                <a16:creationId xmlns:a16="http://schemas.microsoft.com/office/drawing/2014/main" id="{CFE6660F-0C9C-5552-9B37-AA3A1E0CD654}"/>
              </a:ext>
            </a:extLst>
          </p:cNvPr>
          <p:cNvGrpSpPr/>
          <p:nvPr/>
        </p:nvGrpSpPr>
        <p:grpSpPr>
          <a:xfrm>
            <a:off x="864037" y="4990148"/>
            <a:ext cx="12902327" cy="1357788"/>
            <a:chOff x="864037" y="4990148"/>
            <a:chExt cx="12902327" cy="1357788"/>
          </a:xfrm>
        </p:grpSpPr>
        <p:sp>
          <p:nvSpPr>
            <p:cNvPr id="5" name="Text 3"/>
            <p:cNvSpPr/>
            <p:nvPr/>
          </p:nvSpPr>
          <p:spPr>
            <a:xfrm>
              <a:off x="864037" y="4990148"/>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Interact with </a:t>
              </a:r>
              <a:r>
                <a:rPr lang="en-US" sz="2000" dirty="0">
                  <a:solidFill>
                    <a:srgbClr val="29DDDA"/>
                  </a:solidFill>
                  <a:latin typeface="Barlow" pitchFamily="34" charset="0"/>
                  <a:ea typeface="Barlow" pitchFamily="34" charset="-122"/>
                  <a:cs typeface="Barlow" pitchFamily="34" charset="-120"/>
                </a:rPr>
                <a:t>PDF study materials</a:t>
              </a:r>
              <a:r>
                <a:rPr lang="en-US" sz="2000" dirty="0">
                  <a:solidFill>
                    <a:srgbClr val="E0E4E6"/>
                  </a:solidFill>
                  <a:latin typeface="Barlow" pitchFamily="34" charset="0"/>
                  <a:ea typeface="Barlow" pitchFamily="34" charset="-122"/>
                  <a:cs typeface="Barlow" pitchFamily="34" charset="-120"/>
                </a:rPr>
                <a:t> through natural-language Q&amp;A.</a:t>
              </a:r>
              <a:endParaRPr lang="en-US" sz="2000" dirty="0"/>
            </a:p>
          </p:txBody>
        </p:sp>
        <p:sp>
          <p:nvSpPr>
            <p:cNvPr id="6" name="Text 4"/>
            <p:cNvSpPr/>
            <p:nvPr/>
          </p:nvSpPr>
          <p:spPr>
            <a:xfrm>
              <a:off x="864037" y="547151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Supports textbooks, lecture notes, and research papers.</a:t>
              </a:r>
              <a:endParaRPr lang="en-US" sz="2000" dirty="0"/>
            </a:p>
          </p:txBody>
        </p:sp>
        <p:sp>
          <p:nvSpPr>
            <p:cNvPr id="7" name="Text 5"/>
            <p:cNvSpPr/>
            <p:nvPr/>
          </p:nvSpPr>
          <p:spPr>
            <a:xfrm>
              <a:off x="864037" y="5952887"/>
              <a:ext cx="12902327" cy="395049"/>
            </a:xfrm>
            <a:prstGeom prst="rect">
              <a:avLst/>
            </a:prstGeom>
            <a:noFill/>
            <a:ln/>
          </p:spPr>
          <p:txBody>
            <a:bodyPr wrap="none" lIns="0" tIns="0" rIns="0" bIns="0" rtlCol="0" anchor="t"/>
            <a:lstStyle/>
            <a:p>
              <a:pPr marL="342900" indent="-342900" algn="l">
                <a:lnSpc>
                  <a:spcPts val="3100"/>
                </a:lnSpc>
                <a:buSzPct val="100000"/>
                <a:buChar char="•"/>
              </a:pPr>
              <a:r>
                <a:rPr lang="en-US" sz="2000" dirty="0">
                  <a:solidFill>
                    <a:srgbClr val="E0E4E6"/>
                  </a:solidFill>
                  <a:latin typeface="Barlow" pitchFamily="34" charset="0"/>
                  <a:ea typeface="Barlow" pitchFamily="34" charset="-122"/>
                  <a:cs typeface="Barlow" pitchFamily="34" charset="-120"/>
                </a:rPr>
                <a:t>Eliminates manual searching, providing direct, contextual answers.</a:t>
              </a:r>
              <a:endParaRPr lang="en-US" sz="2000"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3071973" y="902255"/>
            <a:ext cx="10263883" cy="1015186"/>
          </a:xfrm>
          <a:prstGeom prst="rect">
            <a:avLst/>
          </a:prstGeom>
          <a:noFill/>
          <a:ln/>
        </p:spPr>
        <p:txBody>
          <a:bodyPr wrap="none" lIns="0" tIns="0" rIns="0" bIns="0" rtlCol="0" anchor="t"/>
          <a:lstStyle/>
          <a:p>
            <a:pPr marL="0" indent="0" algn="l">
              <a:lnSpc>
                <a:spcPts val="3600"/>
              </a:lnSpc>
              <a:buNone/>
            </a:pPr>
            <a:r>
              <a:rPr lang="en-US" sz="4400" b="1" dirty="0">
                <a:solidFill>
                  <a:schemeClr val="bg1"/>
                </a:solidFill>
                <a:latin typeface="Spline Sans Bold"/>
                <a:ea typeface="Spline Sans Bold"/>
              </a:rPr>
              <a:t>ARCHITECTURE of STUDYMATE</a:t>
            </a:r>
            <a:endParaRPr lang="en-US" sz="2850" b="1" dirty="0">
              <a:solidFill>
                <a:schemeClr val="bg1"/>
              </a:solidFill>
              <a:latin typeface="Spline Sans Bold"/>
              <a:ea typeface="Spline Sans Bold"/>
            </a:endParaRPr>
          </a:p>
        </p:txBody>
      </p:sp>
      <p:pic>
        <p:nvPicPr>
          <p:cNvPr id="4" name="Image 0" descr="preencoded.png"/>
          <p:cNvPicPr>
            <a:picLocks noChangeAspect="1"/>
          </p:cNvPicPr>
          <p:nvPr/>
        </p:nvPicPr>
        <p:blipFill>
          <a:blip r:embed="rId3"/>
          <a:stretch>
            <a:fillRect/>
          </a:stretch>
        </p:blipFill>
        <p:spPr>
          <a:xfrm>
            <a:off x="7833243" y="2005608"/>
            <a:ext cx="4943475" cy="56385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 2"/>
          <p:cNvSpPr/>
          <p:nvPr/>
        </p:nvSpPr>
        <p:spPr>
          <a:xfrm>
            <a:off x="576263" y="7512487"/>
            <a:ext cx="13477875" cy="263366"/>
          </a:xfrm>
          <a:prstGeom prst="rect">
            <a:avLst/>
          </a:prstGeom>
          <a:noFill/>
          <a:ln/>
        </p:spPr>
        <p:txBody>
          <a:bodyPr wrap="none" lIns="0" tIns="0" rIns="0" bIns="0" rtlCol="0" anchor="t"/>
          <a:lstStyle/>
          <a:p>
            <a:pPr marL="0" indent="0" algn="l">
              <a:lnSpc>
                <a:spcPts val="2050"/>
              </a:lnSpc>
              <a:buNone/>
            </a:pPr>
            <a:endParaRPr lang="en-US" sz="1250" dirty="0"/>
          </a:p>
        </p:txBody>
      </p:sp>
      <p:sp>
        <p:nvSpPr>
          <p:cNvPr id="7" name="TextBox 6">
            <a:extLst>
              <a:ext uri="{FF2B5EF4-FFF2-40B4-BE49-F238E27FC236}">
                <a16:creationId xmlns:a16="http://schemas.microsoft.com/office/drawing/2014/main" id="{343AAE29-7B51-4101-E06D-A4F9E7EBE22F}"/>
              </a:ext>
            </a:extLst>
          </p:cNvPr>
          <p:cNvSpPr txBox="1"/>
          <p:nvPr/>
        </p:nvSpPr>
        <p:spPr>
          <a:xfrm>
            <a:off x="934948" y="3035499"/>
            <a:ext cx="6072027" cy="3447098"/>
          </a:xfrm>
          <a:prstGeom prst="rect">
            <a:avLst/>
          </a:prstGeom>
          <a:noFill/>
        </p:spPr>
        <p:txBody>
          <a:bodyPr wrap="square" rtlCol="0">
            <a:spAutoFit/>
          </a:bodyPr>
          <a:lstStyle/>
          <a:p>
            <a:pPr algn="just"/>
            <a:r>
              <a:rPr lang="en-IN" sz="2000" dirty="0" err="1">
                <a:solidFill>
                  <a:schemeClr val="bg1"/>
                </a:solidFill>
                <a:latin typeface="Spline Sans Bold"/>
              </a:rPr>
              <a:t>StudyMate</a:t>
            </a:r>
            <a:r>
              <a:rPr lang="en-IN" sz="2000" dirty="0">
                <a:solidFill>
                  <a:schemeClr val="bg1"/>
                </a:solidFill>
                <a:latin typeface="Spline Sans Bold"/>
              </a:rPr>
              <a:t> AI uses a </a:t>
            </a:r>
            <a:r>
              <a:rPr lang="en-IN" sz="2000" b="1" dirty="0">
                <a:solidFill>
                  <a:schemeClr val="bg1"/>
                </a:solidFill>
                <a:latin typeface="Spline Sans Bold"/>
              </a:rPr>
              <a:t>document ingestion pipeline</a:t>
            </a:r>
            <a:r>
              <a:rPr lang="en-IN" sz="2000" dirty="0">
                <a:solidFill>
                  <a:schemeClr val="bg1"/>
                </a:solidFill>
                <a:latin typeface="Spline Sans Bold"/>
              </a:rPr>
              <a:t> (PDFs, slides, notes) with </a:t>
            </a:r>
            <a:r>
              <a:rPr lang="en-IN" sz="2000" b="1" dirty="0">
                <a:solidFill>
                  <a:schemeClr val="bg1"/>
                </a:solidFill>
                <a:latin typeface="Spline Sans Bold"/>
              </a:rPr>
              <a:t>OCR + text parsing</a:t>
            </a:r>
            <a:r>
              <a:rPr lang="en-IN" sz="2000" dirty="0">
                <a:solidFill>
                  <a:schemeClr val="bg1"/>
                </a:solidFill>
                <a:latin typeface="Spline Sans Bold"/>
              </a:rPr>
              <a:t>, which stores embeddings in a </a:t>
            </a:r>
            <a:r>
              <a:rPr lang="en-IN" sz="2000" b="1" dirty="0">
                <a:solidFill>
                  <a:schemeClr val="bg1"/>
                </a:solidFill>
                <a:latin typeface="Spline Sans Bold"/>
              </a:rPr>
              <a:t>Vector DB (FAISS/Pinecone)</a:t>
            </a:r>
            <a:r>
              <a:rPr lang="en-IN" sz="2000" dirty="0">
                <a:solidFill>
                  <a:schemeClr val="bg1"/>
                </a:solidFill>
                <a:latin typeface="Spline Sans Bold"/>
              </a:rPr>
              <a:t> for fast retrieval. A </a:t>
            </a:r>
            <a:r>
              <a:rPr lang="en-IN" sz="2000" b="1" dirty="0">
                <a:solidFill>
                  <a:schemeClr val="bg1"/>
                </a:solidFill>
                <a:latin typeface="Spline Sans Bold"/>
              </a:rPr>
              <a:t>RAG layer</a:t>
            </a:r>
            <a:r>
              <a:rPr lang="en-IN" sz="2000" dirty="0">
                <a:solidFill>
                  <a:schemeClr val="bg1"/>
                </a:solidFill>
                <a:latin typeface="Spline Sans Bold"/>
              </a:rPr>
              <a:t> combines retrieved context with </a:t>
            </a:r>
            <a:r>
              <a:rPr lang="en-IN" sz="2000" b="1" dirty="0">
                <a:solidFill>
                  <a:schemeClr val="bg1"/>
                </a:solidFill>
                <a:latin typeface="Spline Sans Bold"/>
              </a:rPr>
              <a:t>LLM models (OpenAI/Mistral/</a:t>
            </a:r>
            <a:r>
              <a:rPr lang="en-IN" sz="2000" b="1" dirty="0" err="1">
                <a:solidFill>
                  <a:schemeClr val="bg1"/>
                </a:solidFill>
                <a:latin typeface="Spline Sans Bold"/>
              </a:rPr>
              <a:t>HuggingFace</a:t>
            </a:r>
            <a:r>
              <a:rPr lang="en-IN" sz="2000" b="1" dirty="0">
                <a:solidFill>
                  <a:schemeClr val="bg1"/>
                </a:solidFill>
                <a:latin typeface="Spline Sans Bold"/>
              </a:rPr>
              <a:t>)</a:t>
            </a:r>
            <a:r>
              <a:rPr lang="en-IN" sz="2000" dirty="0">
                <a:solidFill>
                  <a:schemeClr val="bg1"/>
                </a:solidFill>
                <a:latin typeface="Spline Sans Bold"/>
              </a:rPr>
              <a:t> to answer queries, summarize, and generate flashcards. Additional </a:t>
            </a:r>
            <a:r>
              <a:rPr lang="en-IN" sz="2000" b="1" dirty="0">
                <a:solidFill>
                  <a:schemeClr val="bg1"/>
                </a:solidFill>
                <a:latin typeface="Spline Sans Bold"/>
              </a:rPr>
              <a:t>TTS/Audio services</a:t>
            </a:r>
            <a:r>
              <a:rPr lang="en-IN" sz="2000" dirty="0">
                <a:solidFill>
                  <a:schemeClr val="bg1"/>
                </a:solidFill>
                <a:latin typeface="Spline Sans Bold"/>
              </a:rPr>
              <a:t> create narrated slides, while a </a:t>
            </a:r>
            <a:r>
              <a:rPr lang="en-IN" sz="2000" b="1" dirty="0">
                <a:solidFill>
                  <a:schemeClr val="bg1"/>
                </a:solidFill>
                <a:latin typeface="Spline Sans Bold"/>
              </a:rPr>
              <a:t>web/mobile client</a:t>
            </a:r>
            <a:r>
              <a:rPr lang="en-IN" sz="2000" dirty="0">
                <a:solidFill>
                  <a:schemeClr val="bg1"/>
                </a:solidFill>
                <a:latin typeface="Spline Sans Bold"/>
              </a:rPr>
              <a:t> interacts via an API layer with secure auth and scalable storage.</a:t>
            </a:r>
          </a:p>
          <a:p>
            <a:endParaRPr lang="en-IN"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324600" y="490299"/>
            <a:ext cx="1981081" cy="247650"/>
          </a:xfrm>
          <a:prstGeom prst="rect">
            <a:avLst/>
          </a:prstGeom>
          <a:noFill/>
          <a:ln/>
        </p:spPr>
        <p:txBody>
          <a:bodyPr wrap="none" lIns="0" tIns="0" rIns="0" bIns="0" rtlCol="0" anchor="t"/>
          <a:lstStyle/>
          <a:p>
            <a:pPr marL="0" indent="0" algn="ctr">
              <a:lnSpc>
                <a:spcPts val="1900"/>
              </a:lnSpc>
              <a:buNone/>
            </a:pPr>
            <a:endParaRPr lang="en-US" sz="1550" dirty="0"/>
          </a:p>
        </p:txBody>
      </p:sp>
      <p:sp>
        <p:nvSpPr>
          <p:cNvPr id="3" name="Text 1"/>
          <p:cNvSpPr/>
          <p:nvPr/>
        </p:nvSpPr>
        <p:spPr>
          <a:xfrm>
            <a:off x="5334000" y="916186"/>
            <a:ext cx="3962281" cy="495300"/>
          </a:xfrm>
          <a:prstGeom prst="rect">
            <a:avLst/>
          </a:prstGeom>
          <a:noFill/>
          <a:ln/>
        </p:spPr>
        <p:txBody>
          <a:bodyPr wrap="none" lIns="0" tIns="0" rIns="0" bIns="0" rtlCol="0" anchor="t"/>
          <a:lstStyle/>
          <a:p>
            <a:pPr marL="0" indent="0" algn="ctr">
              <a:lnSpc>
                <a:spcPts val="3850"/>
              </a:lnSpc>
              <a:buNone/>
            </a:pPr>
            <a:r>
              <a:rPr lang="en-US" sz="4400" b="1" dirty="0">
                <a:solidFill>
                  <a:srgbClr val="F0FCFF"/>
                </a:solidFill>
                <a:latin typeface="Spline Sans Bold" pitchFamily="34" charset="0"/>
                <a:ea typeface="Spline Sans Bold" pitchFamily="34" charset="-122"/>
                <a:cs typeface="Spline Sans Bold" pitchFamily="34" charset="-120"/>
              </a:rPr>
              <a:t>SOLUTIONS</a:t>
            </a:r>
            <a:endParaRPr lang="en-US" sz="3100" dirty="0"/>
          </a:p>
        </p:txBody>
      </p:sp>
      <p:sp>
        <p:nvSpPr>
          <p:cNvPr id="4" name="Shape 2"/>
          <p:cNvSpPr/>
          <p:nvPr/>
        </p:nvSpPr>
        <p:spPr>
          <a:xfrm>
            <a:off x="624007" y="1678900"/>
            <a:ext cx="13382387" cy="1069777"/>
          </a:xfrm>
          <a:prstGeom prst="roundRect">
            <a:avLst>
              <a:gd name="adj" fmla="val 25001"/>
            </a:avLst>
          </a:prstGeom>
          <a:solidFill>
            <a:srgbClr val="0A081B">
              <a:alpha val="75000"/>
            </a:srgbClr>
          </a:solidFill>
          <a:ln w="22860">
            <a:solidFill>
              <a:srgbClr val="16FFBB"/>
            </a:solidFill>
            <a:prstDash val="solid"/>
          </a:ln>
        </p:spPr>
      </p:sp>
      <p:sp>
        <p:nvSpPr>
          <p:cNvPr id="5" name="Shape 3"/>
          <p:cNvSpPr/>
          <p:nvPr/>
        </p:nvSpPr>
        <p:spPr>
          <a:xfrm>
            <a:off x="646867" y="1701760"/>
            <a:ext cx="713184" cy="1024057"/>
          </a:xfrm>
          <a:prstGeom prst="roundRect">
            <a:avLst>
              <a:gd name="adj" fmla="val 33655"/>
            </a:avLst>
          </a:prstGeom>
          <a:solidFill>
            <a:srgbClr val="0A081B"/>
          </a:solidFill>
          <a:ln/>
        </p:spPr>
      </p:sp>
      <p:sp>
        <p:nvSpPr>
          <p:cNvPr id="6" name="Text 4"/>
          <p:cNvSpPr/>
          <p:nvPr/>
        </p:nvSpPr>
        <p:spPr>
          <a:xfrm>
            <a:off x="862132" y="2046684"/>
            <a:ext cx="267414" cy="334208"/>
          </a:xfrm>
          <a:prstGeom prst="rect">
            <a:avLst/>
          </a:prstGeom>
          <a:noFill/>
          <a:ln/>
        </p:spPr>
        <p:txBody>
          <a:bodyPr wrap="none" lIns="0" tIns="0" rIns="0" bIns="0" rtlCol="0" anchor="t"/>
          <a:lstStyle/>
          <a:p>
            <a:pPr marL="0" indent="0" algn="l">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1</a:t>
            </a:r>
            <a:endParaRPr lang="en-US" sz="2100" dirty="0"/>
          </a:p>
        </p:txBody>
      </p:sp>
      <p:sp>
        <p:nvSpPr>
          <p:cNvPr id="7" name="Text 5"/>
          <p:cNvSpPr/>
          <p:nvPr/>
        </p:nvSpPr>
        <p:spPr>
          <a:xfrm>
            <a:off x="1538287" y="1879997"/>
            <a:ext cx="1981081" cy="247650"/>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Bold" pitchFamily="34" charset="0"/>
                <a:ea typeface="Spline Sans Bold" pitchFamily="34" charset="-122"/>
                <a:cs typeface="Spline Sans Bold" pitchFamily="34" charset="-120"/>
              </a:rPr>
              <a:t>Conversational Q&amp;A</a:t>
            </a:r>
            <a:endParaRPr lang="en-US" sz="1550" dirty="0"/>
          </a:p>
        </p:txBody>
      </p:sp>
      <p:sp>
        <p:nvSpPr>
          <p:cNvPr id="8" name="Text 6"/>
          <p:cNvSpPr/>
          <p:nvPr/>
        </p:nvSpPr>
        <p:spPr>
          <a:xfrm>
            <a:off x="1538287" y="2234565"/>
            <a:ext cx="12445246" cy="285274"/>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Engage with your study materials using natural language queries, just like talking to a tutor.</a:t>
            </a:r>
            <a:endParaRPr lang="en-US" sz="1400" dirty="0"/>
          </a:p>
        </p:txBody>
      </p:sp>
      <p:sp>
        <p:nvSpPr>
          <p:cNvPr id="9" name="Shape 7"/>
          <p:cNvSpPr/>
          <p:nvPr/>
        </p:nvSpPr>
        <p:spPr>
          <a:xfrm>
            <a:off x="624007" y="2926913"/>
            <a:ext cx="13382387" cy="1069777"/>
          </a:xfrm>
          <a:prstGeom prst="roundRect">
            <a:avLst>
              <a:gd name="adj" fmla="val 25001"/>
            </a:avLst>
          </a:prstGeom>
          <a:solidFill>
            <a:srgbClr val="0A081B">
              <a:alpha val="75000"/>
            </a:srgbClr>
          </a:solidFill>
          <a:ln w="22860">
            <a:solidFill>
              <a:srgbClr val="29DDDA"/>
            </a:solidFill>
            <a:prstDash val="solid"/>
          </a:ln>
        </p:spPr>
      </p:sp>
      <p:sp>
        <p:nvSpPr>
          <p:cNvPr id="10" name="Shape 8"/>
          <p:cNvSpPr/>
          <p:nvPr/>
        </p:nvSpPr>
        <p:spPr>
          <a:xfrm>
            <a:off x="646867" y="2949773"/>
            <a:ext cx="713184" cy="1024057"/>
          </a:xfrm>
          <a:prstGeom prst="roundRect">
            <a:avLst>
              <a:gd name="adj" fmla="val 33655"/>
            </a:avLst>
          </a:prstGeom>
          <a:solidFill>
            <a:srgbClr val="0A081B"/>
          </a:solidFill>
          <a:ln/>
        </p:spPr>
      </p:sp>
      <p:sp>
        <p:nvSpPr>
          <p:cNvPr id="11" name="Text 9"/>
          <p:cNvSpPr/>
          <p:nvPr/>
        </p:nvSpPr>
        <p:spPr>
          <a:xfrm>
            <a:off x="862132" y="3294697"/>
            <a:ext cx="267414" cy="334208"/>
          </a:xfrm>
          <a:prstGeom prst="rect">
            <a:avLst/>
          </a:prstGeom>
          <a:noFill/>
          <a:ln/>
        </p:spPr>
        <p:txBody>
          <a:bodyPr wrap="none" lIns="0" tIns="0" rIns="0" bIns="0" rtlCol="0" anchor="t"/>
          <a:lstStyle/>
          <a:p>
            <a:pPr marL="0" indent="0" algn="l">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2</a:t>
            </a:r>
            <a:endParaRPr lang="en-US" sz="2100" dirty="0"/>
          </a:p>
        </p:txBody>
      </p:sp>
      <p:sp>
        <p:nvSpPr>
          <p:cNvPr id="12" name="Text 10"/>
          <p:cNvSpPr/>
          <p:nvPr/>
        </p:nvSpPr>
        <p:spPr>
          <a:xfrm>
            <a:off x="1538287" y="3128010"/>
            <a:ext cx="2280047" cy="247650"/>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Bold" pitchFamily="34" charset="0"/>
                <a:ea typeface="Spline Sans Bold" pitchFamily="34" charset="-122"/>
                <a:cs typeface="Spline Sans Bold" pitchFamily="34" charset="-120"/>
              </a:rPr>
              <a:t>Accurate Text Extraction</a:t>
            </a:r>
            <a:endParaRPr lang="en-US" sz="1550" dirty="0"/>
          </a:p>
        </p:txBody>
      </p:sp>
      <p:sp>
        <p:nvSpPr>
          <p:cNvPr id="13" name="Text 11"/>
          <p:cNvSpPr/>
          <p:nvPr/>
        </p:nvSpPr>
        <p:spPr>
          <a:xfrm>
            <a:off x="1538287" y="3482578"/>
            <a:ext cx="12445246" cy="285274"/>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PyMuPDF ensures high-quality text chunking, preserving formatting and context for precise answers.</a:t>
            </a:r>
            <a:endParaRPr lang="en-US" sz="1400" dirty="0"/>
          </a:p>
        </p:txBody>
      </p:sp>
      <p:sp>
        <p:nvSpPr>
          <p:cNvPr id="14" name="Shape 12"/>
          <p:cNvSpPr/>
          <p:nvPr/>
        </p:nvSpPr>
        <p:spPr>
          <a:xfrm>
            <a:off x="624007" y="4174927"/>
            <a:ext cx="13382387" cy="1069777"/>
          </a:xfrm>
          <a:prstGeom prst="roundRect">
            <a:avLst>
              <a:gd name="adj" fmla="val 25001"/>
            </a:avLst>
          </a:prstGeom>
          <a:solidFill>
            <a:srgbClr val="0A081B">
              <a:alpha val="75000"/>
            </a:srgbClr>
          </a:solidFill>
          <a:ln w="22860">
            <a:solidFill>
              <a:srgbClr val="37A7E7"/>
            </a:solidFill>
            <a:prstDash val="solid"/>
          </a:ln>
        </p:spPr>
      </p:sp>
      <p:sp>
        <p:nvSpPr>
          <p:cNvPr id="15" name="Shape 13"/>
          <p:cNvSpPr/>
          <p:nvPr/>
        </p:nvSpPr>
        <p:spPr>
          <a:xfrm>
            <a:off x="646867" y="4197787"/>
            <a:ext cx="713184" cy="1024057"/>
          </a:xfrm>
          <a:prstGeom prst="roundRect">
            <a:avLst>
              <a:gd name="adj" fmla="val 33655"/>
            </a:avLst>
          </a:prstGeom>
          <a:solidFill>
            <a:srgbClr val="0A081B"/>
          </a:solidFill>
          <a:ln/>
        </p:spPr>
      </p:sp>
      <p:sp>
        <p:nvSpPr>
          <p:cNvPr id="16" name="Text 14"/>
          <p:cNvSpPr/>
          <p:nvPr/>
        </p:nvSpPr>
        <p:spPr>
          <a:xfrm>
            <a:off x="862132" y="4542711"/>
            <a:ext cx="267414" cy="334208"/>
          </a:xfrm>
          <a:prstGeom prst="rect">
            <a:avLst/>
          </a:prstGeom>
          <a:noFill/>
          <a:ln/>
        </p:spPr>
        <p:txBody>
          <a:bodyPr wrap="none" lIns="0" tIns="0" rIns="0" bIns="0" rtlCol="0" anchor="t"/>
          <a:lstStyle/>
          <a:p>
            <a:pPr marL="0" indent="0" algn="l">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3</a:t>
            </a:r>
            <a:endParaRPr lang="en-US" sz="2100" dirty="0"/>
          </a:p>
        </p:txBody>
      </p:sp>
      <p:sp>
        <p:nvSpPr>
          <p:cNvPr id="17" name="Text 15"/>
          <p:cNvSpPr/>
          <p:nvPr/>
        </p:nvSpPr>
        <p:spPr>
          <a:xfrm>
            <a:off x="1538287" y="4376023"/>
            <a:ext cx="1981081" cy="247650"/>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Bold" pitchFamily="34" charset="0"/>
                <a:ea typeface="Spline Sans Bold" pitchFamily="34" charset="-122"/>
                <a:cs typeface="Spline Sans Bold" pitchFamily="34" charset="-120"/>
              </a:rPr>
              <a:t>Semantic Search</a:t>
            </a:r>
            <a:endParaRPr lang="en-US" sz="1550" dirty="0"/>
          </a:p>
        </p:txBody>
      </p:sp>
      <p:sp>
        <p:nvSpPr>
          <p:cNvPr id="18" name="Text 16"/>
          <p:cNvSpPr/>
          <p:nvPr/>
        </p:nvSpPr>
        <p:spPr>
          <a:xfrm>
            <a:off x="1538287" y="4730591"/>
            <a:ext cx="12445246" cy="285274"/>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FAISS and SentenceTransformers retrieve the most relevant content, understanding the meaning behind your questions.</a:t>
            </a:r>
            <a:endParaRPr lang="en-US" sz="1400" dirty="0"/>
          </a:p>
        </p:txBody>
      </p:sp>
      <p:sp>
        <p:nvSpPr>
          <p:cNvPr id="19" name="Shape 17"/>
          <p:cNvSpPr/>
          <p:nvPr/>
        </p:nvSpPr>
        <p:spPr>
          <a:xfrm>
            <a:off x="624007" y="5422940"/>
            <a:ext cx="13382387" cy="1069777"/>
          </a:xfrm>
          <a:prstGeom prst="roundRect">
            <a:avLst>
              <a:gd name="adj" fmla="val 25001"/>
            </a:avLst>
          </a:prstGeom>
          <a:solidFill>
            <a:srgbClr val="0A081B">
              <a:alpha val="75000"/>
            </a:srgbClr>
          </a:solidFill>
          <a:ln w="22860">
            <a:solidFill>
              <a:srgbClr val="091231"/>
            </a:solidFill>
            <a:prstDash val="solid"/>
          </a:ln>
        </p:spPr>
      </p:sp>
      <p:sp>
        <p:nvSpPr>
          <p:cNvPr id="20" name="Shape 18"/>
          <p:cNvSpPr/>
          <p:nvPr/>
        </p:nvSpPr>
        <p:spPr>
          <a:xfrm>
            <a:off x="646867" y="5445800"/>
            <a:ext cx="713184" cy="1024057"/>
          </a:xfrm>
          <a:prstGeom prst="roundRect">
            <a:avLst>
              <a:gd name="adj" fmla="val 33655"/>
            </a:avLst>
          </a:prstGeom>
          <a:solidFill>
            <a:srgbClr val="0A081B"/>
          </a:solidFill>
          <a:ln/>
        </p:spPr>
      </p:sp>
      <p:sp>
        <p:nvSpPr>
          <p:cNvPr id="21" name="Text 19"/>
          <p:cNvSpPr/>
          <p:nvPr/>
        </p:nvSpPr>
        <p:spPr>
          <a:xfrm>
            <a:off x="862132" y="5790724"/>
            <a:ext cx="267414" cy="334208"/>
          </a:xfrm>
          <a:prstGeom prst="rect">
            <a:avLst/>
          </a:prstGeom>
          <a:noFill/>
          <a:ln/>
        </p:spPr>
        <p:txBody>
          <a:bodyPr wrap="none" lIns="0" tIns="0" rIns="0" bIns="0" rtlCol="0" anchor="t"/>
          <a:lstStyle/>
          <a:p>
            <a:pPr marL="0" indent="0" algn="l">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4</a:t>
            </a:r>
            <a:endParaRPr lang="en-US" sz="2100" dirty="0"/>
          </a:p>
        </p:txBody>
      </p:sp>
      <p:sp>
        <p:nvSpPr>
          <p:cNvPr id="22" name="Text 20"/>
          <p:cNvSpPr/>
          <p:nvPr/>
        </p:nvSpPr>
        <p:spPr>
          <a:xfrm>
            <a:off x="1538287" y="5624036"/>
            <a:ext cx="2110145" cy="247650"/>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Bold" pitchFamily="34" charset="0"/>
                <a:ea typeface="Spline Sans Bold" pitchFamily="34" charset="-122"/>
                <a:cs typeface="Spline Sans Bold" pitchFamily="34" charset="-120"/>
              </a:rPr>
              <a:t>LLM-Based Generation</a:t>
            </a:r>
            <a:endParaRPr lang="en-US" sz="1550" dirty="0"/>
          </a:p>
        </p:txBody>
      </p:sp>
      <p:sp>
        <p:nvSpPr>
          <p:cNvPr id="23" name="Text 21"/>
          <p:cNvSpPr/>
          <p:nvPr/>
        </p:nvSpPr>
        <p:spPr>
          <a:xfrm>
            <a:off x="1538287" y="5978604"/>
            <a:ext cx="12445246" cy="285274"/>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Leveraging IBM Watsonx (Mixtral-8x7B-Instruct), StudyMate generates grounded answers with verifiable citations.</a:t>
            </a:r>
            <a:endParaRPr lang="en-US" sz="1400" dirty="0"/>
          </a:p>
        </p:txBody>
      </p:sp>
      <p:sp>
        <p:nvSpPr>
          <p:cNvPr id="24" name="Shape 22"/>
          <p:cNvSpPr/>
          <p:nvPr/>
        </p:nvSpPr>
        <p:spPr>
          <a:xfrm>
            <a:off x="624007" y="6670953"/>
            <a:ext cx="13382387" cy="1069777"/>
          </a:xfrm>
          <a:prstGeom prst="roundRect">
            <a:avLst>
              <a:gd name="adj" fmla="val 25001"/>
            </a:avLst>
          </a:prstGeom>
          <a:solidFill>
            <a:srgbClr val="0A081B">
              <a:alpha val="75000"/>
            </a:srgbClr>
          </a:solidFill>
          <a:ln w="22860">
            <a:solidFill>
              <a:srgbClr val="16FFBB"/>
            </a:solidFill>
            <a:prstDash val="solid"/>
          </a:ln>
        </p:spPr>
      </p:sp>
      <p:sp>
        <p:nvSpPr>
          <p:cNvPr id="25" name="Shape 23"/>
          <p:cNvSpPr/>
          <p:nvPr/>
        </p:nvSpPr>
        <p:spPr>
          <a:xfrm>
            <a:off x="646867" y="6693813"/>
            <a:ext cx="713184" cy="1024057"/>
          </a:xfrm>
          <a:prstGeom prst="roundRect">
            <a:avLst>
              <a:gd name="adj" fmla="val 33655"/>
            </a:avLst>
          </a:prstGeom>
          <a:solidFill>
            <a:srgbClr val="0A081B"/>
          </a:solidFill>
          <a:ln/>
        </p:spPr>
      </p:sp>
      <p:sp>
        <p:nvSpPr>
          <p:cNvPr id="26" name="Text 24"/>
          <p:cNvSpPr/>
          <p:nvPr/>
        </p:nvSpPr>
        <p:spPr>
          <a:xfrm>
            <a:off x="862132" y="7038737"/>
            <a:ext cx="267414" cy="334208"/>
          </a:xfrm>
          <a:prstGeom prst="rect">
            <a:avLst/>
          </a:prstGeom>
          <a:noFill/>
          <a:ln/>
        </p:spPr>
        <p:txBody>
          <a:bodyPr wrap="none" lIns="0" tIns="0" rIns="0" bIns="0" rtlCol="0" anchor="t"/>
          <a:lstStyle/>
          <a:p>
            <a:pPr marL="0" indent="0" algn="l">
              <a:lnSpc>
                <a:spcPts val="2100"/>
              </a:lnSpc>
              <a:buNone/>
            </a:pPr>
            <a:r>
              <a:rPr lang="en-US" sz="2100" b="1" dirty="0">
                <a:solidFill>
                  <a:srgbClr val="E0E4E6"/>
                </a:solidFill>
                <a:latin typeface="Spline Sans Bold" pitchFamily="34" charset="0"/>
                <a:ea typeface="Spline Sans Bold" pitchFamily="34" charset="-122"/>
                <a:cs typeface="Spline Sans Bold" pitchFamily="34" charset="-120"/>
              </a:rPr>
              <a:t>5</a:t>
            </a:r>
            <a:endParaRPr lang="en-US" sz="2100" dirty="0"/>
          </a:p>
        </p:txBody>
      </p:sp>
      <p:sp>
        <p:nvSpPr>
          <p:cNvPr id="27" name="Text 25"/>
          <p:cNvSpPr/>
          <p:nvPr/>
        </p:nvSpPr>
        <p:spPr>
          <a:xfrm>
            <a:off x="1538287" y="6872049"/>
            <a:ext cx="2148007" cy="247650"/>
          </a:xfrm>
          <a:prstGeom prst="rect">
            <a:avLst/>
          </a:prstGeom>
          <a:noFill/>
          <a:ln/>
        </p:spPr>
        <p:txBody>
          <a:bodyPr wrap="none" lIns="0" tIns="0" rIns="0" bIns="0" rtlCol="0" anchor="t"/>
          <a:lstStyle/>
          <a:p>
            <a:pPr marL="0" indent="0" algn="l">
              <a:lnSpc>
                <a:spcPts val="1900"/>
              </a:lnSpc>
              <a:buNone/>
            </a:pPr>
            <a:r>
              <a:rPr lang="en-US" sz="1550" b="1" dirty="0">
                <a:solidFill>
                  <a:srgbClr val="E0E4E6"/>
                </a:solidFill>
                <a:latin typeface="Spline Sans Bold" pitchFamily="34" charset="0"/>
                <a:ea typeface="Spline Sans Bold" pitchFamily="34" charset="-122"/>
                <a:cs typeface="Spline Sans Bold" pitchFamily="34" charset="-120"/>
              </a:rPr>
              <a:t>User-Friendly Interface</a:t>
            </a:r>
            <a:endParaRPr lang="en-US" sz="1550" dirty="0"/>
          </a:p>
        </p:txBody>
      </p:sp>
      <p:sp>
        <p:nvSpPr>
          <p:cNvPr id="28" name="Text 26"/>
          <p:cNvSpPr/>
          <p:nvPr/>
        </p:nvSpPr>
        <p:spPr>
          <a:xfrm>
            <a:off x="1538287" y="7226618"/>
            <a:ext cx="12445246" cy="285274"/>
          </a:xfrm>
          <a:prstGeom prst="rect">
            <a:avLst/>
          </a:prstGeom>
          <a:noFill/>
          <a:ln/>
        </p:spPr>
        <p:txBody>
          <a:bodyPr wrap="none" lIns="0" tIns="0" rIns="0" bIns="0" rtlCol="0" anchor="t"/>
          <a:lstStyle/>
          <a:p>
            <a:pPr marL="0" indent="0" algn="l">
              <a:lnSpc>
                <a:spcPts val="2200"/>
              </a:lnSpc>
              <a:buNone/>
            </a:pPr>
            <a:r>
              <a:rPr lang="en-US" sz="1400" dirty="0">
                <a:solidFill>
                  <a:srgbClr val="E0E4E6"/>
                </a:solidFill>
                <a:latin typeface="Barlow" pitchFamily="34" charset="0"/>
                <a:ea typeface="Barlow" pitchFamily="34" charset="-122"/>
                <a:cs typeface="Barlow" pitchFamily="34" charset="-120"/>
              </a:rPr>
              <a:t>A clean Streamlit interface provides a seamless experience for uploading documents, asking questions, and visualizing results.</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028253" y="821650"/>
            <a:ext cx="2573893" cy="321707"/>
          </a:xfrm>
          <a:prstGeom prst="rect">
            <a:avLst/>
          </a:prstGeom>
          <a:noFill/>
          <a:ln/>
        </p:spPr>
        <p:txBody>
          <a:bodyPr wrap="none" lIns="0" tIns="0" rIns="0" bIns="0" rtlCol="0" anchor="t"/>
          <a:lstStyle/>
          <a:p>
            <a:pPr marL="0" indent="0" algn="ctr">
              <a:lnSpc>
                <a:spcPts val="2500"/>
              </a:lnSpc>
              <a:buNone/>
            </a:pPr>
            <a:endParaRPr lang="en-US" sz="2000" dirty="0"/>
          </a:p>
        </p:txBody>
      </p:sp>
      <p:sp>
        <p:nvSpPr>
          <p:cNvPr id="3" name="Text 1"/>
          <p:cNvSpPr/>
          <p:nvPr/>
        </p:nvSpPr>
        <p:spPr>
          <a:xfrm>
            <a:off x="4525431" y="1083694"/>
            <a:ext cx="5147905" cy="643533"/>
          </a:xfrm>
          <a:prstGeom prst="rect">
            <a:avLst/>
          </a:prstGeom>
          <a:noFill/>
          <a:ln/>
        </p:spPr>
        <p:txBody>
          <a:bodyPr wrap="none" lIns="0" tIns="0" rIns="0" bIns="0" rtlCol="0" anchor="t"/>
          <a:lstStyle/>
          <a:p>
            <a:pPr marL="0" indent="0" algn="ctr">
              <a:lnSpc>
                <a:spcPts val="5050"/>
              </a:lnSpc>
              <a:buNone/>
            </a:pPr>
            <a:r>
              <a:rPr lang="en-US" sz="5400" b="1" dirty="0">
                <a:solidFill>
                  <a:srgbClr val="F0FCFF"/>
                </a:solidFill>
                <a:latin typeface="Spline Sans Bold" pitchFamily="34" charset="0"/>
                <a:ea typeface="Spline Sans Bold" pitchFamily="34" charset="-122"/>
                <a:cs typeface="Spline Sans Bold" pitchFamily="34" charset="-120"/>
              </a:rPr>
              <a:t>FUTURE SCOPE</a:t>
            </a:r>
            <a:endParaRPr lang="en-US" sz="5400" dirty="0"/>
          </a:p>
        </p:txBody>
      </p:sp>
      <p:sp>
        <p:nvSpPr>
          <p:cNvPr id="4" name="Text 2"/>
          <p:cNvSpPr/>
          <p:nvPr/>
        </p:nvSpPr>
        <p:spPr>
          <a:xfrm>
            <a:off x="810697" y="2684978"/>
            <a:ext cx="3880485" cy="643414"/>
          </a:xfrm>
          <a:prstGeom prst="rect">
            <a:avLst/>
          </a:prstGeom>
          <a:noFill/>
          <a:ln/>
        </p:spPr>
        <p:txBody>
          <a:bodyPr wrap="square" lIns="0" tIns="0" rIns="0" bIns="0" rtlCol="0" anchor="t"/>
          <a:lstStyle/>
          <a:p>
            <a:pPr marL="0" indent="0" algn="r">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Multi-Document Knowledge Graph</a:t>
            </a:r>
            <a:endParaRPr lang="en-US" sz="2000" dirty="0"/>
          </a:p>
        </p:txBody>
      </p:sp>
      <p:sp>
        <p:nvSpPr>
          <p:cNvPr id="5" name="Text 3"/>
          <p:cNvSpPr/>
          <p:nvPr/>
        </p:nvSpPr>
        <p:spPr>
          <a:xfrm>
            <a:off x="810697" y="3467338"/>
            <a:ext cx="3880485" cy="1111925"/>
          </a:xfrm>
          <a:prstGeom prst="rect">
            <a:avLst/>
          </a:prstGeom>
          <a:noFill/>
          <a:ln/>
        </p:spPr>
        <p:txBody>
          <a:bodyPr wrap="square" lIns="0" tIns="0" rIns="0" bIns="0" rtlCol="0" anchor="t"/>
          <a:lstStyle/>
          <a:p>
            <a:pPr marL="0" indent="0" algn="r">
              <a:lnSpc>
                <a:spcPts val="2900"/>
              </a:lnSpc>
              <a:buNone/>
            </a:pPr>
            <a:r>
              <a:rPr lang="en-US" sz="1800" dirty="0">
                <a:solidFill>
                  <a:srgbClr val="E0E4E6"/>
                </a:solidFill>
                <a:latin typeface="Barlow" pitchFamily="34" charset="0"/>
                <a:ea typeface="Barlow" pitchFamily="34" charset="-122"/>
                <a:cs typeface="Barlow" pitchFamily="34" charset="-120"/>
              </a:rPr>
              <a:t>Connect insights across multiple PDFs, building a comprehensive knowledge base.</a:t>
            </a:r>
            <a:endParaRPr lang="en-US" sz="1800" dirty="0"/>
          </a:p>
        </p:txBody>
      </p:sp>
      <p:pic>
        <p:nvPicPr>
          <p:cNvPr id="6" name="Image 0" descr="preencoded.png"/>
          <p:cNvPicPr>
            <a:picLocks noChangeAspect="1"/>
          </p:cNvPicPr>
          <p:nvPr/>
        </p:nvPicPr>
        <p:blipFill>
          <a:blip r:embed="rId3"/>
          <a:stretch>
            <a:fillRect/>
          </a:stretch>
        </p:blipFill>
        <p:spPr>
          <a:xfrm>
            <a:off x="5038606" y="2610326"/>
            <a:ext cx="4553069" cy="4553069"/>
          </a:xfrm>
          <a:prstGeom prst="rect">
            <a:avLst/>
          </a:prstGeom>
        </p:spPr>
      </p:pic>
      <p:pic>
        <p:nvPicPr>
          <p:cNvPr id="7" name="Image 1" descr="preencoded.png"/>
          <p:cNvPicPr>
            <a:picLocks noChangeAspect="1"/>
          </p:cNvPicPr>
          <p:nvPr/>
        </p:nvPicPr>
        <p:blipFill>
          <a:blip r:embed="rId4"/>
          <a:stretch>
            <a:fillRect/>
          </a:stretch>
        </p:blipFill>
        <p:spPr>
          <a:xfrm>
            <a:off x="6032778" y="3525679"/>
            <a:ext cx="346591" cy="433268"/>
          </a:xfrm>
          <a:prstGeom prst="rect">
            <a:avLst/>
          </a:prstGeom>
        </p:spPr>
      </p:pic>
      <p:sp>
        <p:nvSpPr>
          <p:cNvPr id="8" name="Text 4"/>
          <p:cNvSpPr/>
          <p:nvPr/>
        </p:nvSpPr>
        <p:spPr>
          <a:xfrm>
            <a:off x="9939099" y="2365891"/>
            <a:ext cx="2573893" cy="321707"/>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Multilingual Support</a:t>
            </a:r>
            <a:endParaRPr lang="en-US" sz="2000" dirty="0"/>
          </a:p>
        </p:txBody>
      </p:sp>
      <p:sp>
        <p:nvSpPr>
          <p:cNvPr id="9" name="Text 5"/>
          <p:cNvSpPr/>
          <p:nvPr/>
        </p:nvSpPr>
        <p:spPr>
          <a:xfrm>
            <a:off x="9939099" y="2826544"/>
            <a:ext cx="3880604" cy="1111925"/>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Expand accessibility by providing answers in various languages, catering to a global student body.</a:t>
            </a:r>
            <a:endParaRPr lang="en-US" sz="1800" dirty="0"/>
          </a:p>
        </p:txBody>
      </p:sp>
      <p:pic>
        <p:nvPicPr>
          <p:cNvPr id="10" name="Image 2" descr="preencoded.png"/>
          <p:cNvPicPr>
            <a:picLocks noChangeAspect="1"/>
          </p:cNvPicPr>
          <p:nvPr/>
        </p:nvPicPr>
        <p:blipFill>
          <a:blip r:embed="rId5"/>
          <a:stretch>
            <a:fillRect/>
          </a:stretch>
        </p:blipFill>
        <p:spPr>
          <a:xfrm>
            <a:off x="5038606" y="2610326"/>
            <a:ext cx="4553069" cy="4553069"/>
          </a:xfrm>
          <a:prstGeom prst="rect">
            <a:avLst/>
          </a:prstGeom>
        </p:spPr>
      </p:pic>
      <p:pic>
        <p:nvPicPr>
          <p:cNvPr id="11" name="Image 3" descr="preencoded.png"/>
          <p:cNvPicPr>
            <a:picLocks noChangeAspect="1"/>
          </p:cNvPicPr>
          <p:nvPr/>
        </p:nvPicPr>
        <p:blipFill>
          <a:blip r:embed="rId6"/>
          <a:stretch>
            <a:fillRect/>
          </a:stretch>
        </p:blipFill>
        <p:spPr>
          <a:xfrm>
            <a:off x="7887414" y="3261717"/>
            <a:ext cx="346591" cy="433268"/>
          </a:xfrm>
          <a:prstGeom prst="rect">
            <a:avLst/>
          </a:prstGeom>
        </p:spPr>
      </p:pic>
      <p:sp>
        <p:nvSpPr>
          <p:cNvPr id="12" name="Text 6"/>
          <p:cNvSpPr/>
          <p:nvPr/>
        </p:nvSpPr>
        <p:spPr>
          <a:xfrm>
            <a:off x="10054947" y="4285893"/>
            <a:ext cx="2573893" cy="321707"/>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Voice-Enabled Q&amp;A</a:t>
            </a:r>
            <a:endParaRPr lang="en-US" sz="2000" dirty="0"/>
          </a:p>
        </p:txBody>
      </p:sp>
      <p:sp>
        <p:nvSpPr>
          <p:cNvPr id="13" name="Text 7"/>
          <p:cNvSpPr/>
          <p:nvPr/>
        </p:nvSpPr>
        <p:spPr>
          <a:xfrm>
            <a:off x="10054947" y="4746546"/>
            <a:ext cx="3764756" cy="1111925"/>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Integrate Text-to-Speech (TTS) and Speech-to-Text (STT) for hands-free, intuitive learning.</a:t>
            </a:r>
            <a:endParaRPr lang="en-US" sz="1800" dirty="0"/>
          </a:p>
        </p:txBody>
      </p:sp>
      <p:pic>
        <p:nvPicPr>
          <p:cNvPr id="14" name="Image 4" descr="preencoded.png"/>
          <p:cNvPicPr>
            <a:picLocks noChangeAspect="1"/>
          </p:cNvPicPr>
          <p:nvPr/>
        </p:nvPicPr>
        <p:blipFill>
          <a:blip r:embed="rId7"/>
          <a:stretch>
            <a:fillRect/>
          </a:stretch>
        </p:blipFill>
        <p:spPr>
          <a:xfrm>
            <a:off x="5038606" y="2610326"/>
            <a:ext cx="4553069" cy="4553069"/>
          </a:xfrm>
          <a:prstGeom prst="rect">
            <a:avLst/>
          </a:prstGeom>
        </p:spPr>
      </p:pic>
      <p:pic>
        <p:nvPicPr>
          <p:cNvPr id="15" name="Image 5" descr="preencoded.png"/>
          <p:cNvPicPr>
            <a:picLocks noChangeAspect="1"/>
          </p:cNvPicPr>
          <p:nvPr/>
        </p:nvPicPr>
        <p:blipFill>
          <a:blip r:embed="rId8"/>
          <a:stretch>
            <a:fillRect/>
          </a:stretch>
        </p:blipFill>
        <p:spPr>
          <a:xfrm>
            <a:off x="8711565" y="4944070"/>
            <a:ext cx="346591" cy="433268"/>
          </a:xfrm>
          <a:prstGeom prst="rect">
            <a:avLst/>
          </a:prstGeom>
        </p:spPr>
      </p:pic>
      <p:sp>
        <p:nvSpPr>
          <p:cNvPr id="16" name="Text 8"/>
          <p:cNvSpPr/>
          <p:nvPr/>
        </p:nvSpPr>
        <p:spPr>
          <a:xfrm>
            <a:off x="9939099" y="6205895"/>
            <a:ext cx="2771418" cy="321707"/>
          </a:xfrm>
          <a:prstGeom prst="rect">
            <a:avLst/>
          </a:prstGeom>
          <a:noFill/>
          <a:ln/>
        </p:spPr>
        <p:txBody>
          <a:bodyPr wrap="none" lIns="0" tIns="0" rIns="0" bIns="0" rtlCol="0" anchor="t"/>
          <a:lstStyle/>
          <a:p>
            <a:pPr marL="0" indent="0" algn="l">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Collaboration Features</a:t>
            </a:r>
            <a:endParaRPr lang="en-US" sz="2000" dirty="0"/>
          </a:p>
        </p:txBody>
      </p:sp>
      <p:sp>
        <p:nvSpPr>
          <p:cNvPr id="17" name="Text 9"/>
          <p:cNvSpPr/>
          <p:nvPr/>
        </p:nvSpPr>
        <p:spPr>
          <a:xfrm>
            <a:off x="9939099" y="6666548"/>
            <a:ext cx="3880604" cy="741283"/>
          </a:xfrm>
          <a:prstGeom prst="rect">
            <a:avLst/>
          </a:prstGeom>
          <a:noFill/>
          <a:ln/>
        </p:spPr>
        <p:txBody>
          <a:bodyPr wrap="square" lIns="0" tIns="0" rIns="0" bIns="0" rtlCol="0" anchor="t"/>
          <a:lstStyle/>
          <a:p>
            <a:pPr marL="0" indent="0" algn="l">
              <a:lnSpc>
                <a:spcPts val="2900"/>
              </a:lnSpc>
              <a:buNone/>
            </a:pPr>
            <a:r>
              <a:rPr lang="en-US" sz="1800" dirty="0">
                <a:solidFill>
                  <a:srgbClr val="E0E4E6"/>
                </a:solidFill>
                <a:latin typeface="Barlow" pitchFamily="34" charset="0"/>
                <a:ea typeface="Barlow" pitchFamily="34" charset="-122"/>
                <a:cs typeface="Barlow" pitchFamily="34" charset="-120"/>
              </a:rPr>
              <a:t>Enable shared Q&amp;A sessions, fostering peer-to-peer learning and discussion.</a:t>
            </a:r>
            <a:endParaRPr lang="en-US" sz="1800" dirty="0"/>
          </a:p>
        </p:txBody>
      </p:sp>
      <p:pic>
        <p:nvPicPr>
          <p:cNvPr id="18" name="Image 6" descr="preencoded.png"/>
          <p:cNvPicPr>
            <a:picLocks noChangeAspect="1"/>
          </p:cNvPicPr>
          <p:nvPr/>
        </p:nvPicPr>
        <p:blipFill>
          <a:blip r:embed="rId9"/>
          <a:stretch>
            <a:fillRect/>
          </a:stretch>
        </p:blipFill>
        <p:spPr>
          <a:xfrm>
            <a:off x="5038606" y="2610326"/>
            <a:ext cx="4553069" cy="4553069"/>
          </a:xfrm>
          <a:prstGeom prst="rect">
            <a:avLst/>
          </a:prstGeom>
        </p:spPr>
      </p:pic>
      <p:pic>
        <p:nvPicPr>
          <p:cNvPr id="19" name="Image 7" descr="preencoded.png"/>
          <p:cNvPicPr>
            <a:picLocks noChangeAspect="1"/>
          </p:cNvPicPr>
          <p:nvPr/>
        </p:nvPicPr>
        <p:blipFill>
          <a:blip r:embed="rId10"/>
          <a:stretch>
            <a:fillRect/>
          </a:stretch>
        </p:blipFill>
        <p:spPr>
          <a:xfrm>
            <a:off x="7366278" y="6247805"/>
            <a:ext cx="346591" cy="433268"/>
          </a:xfrm>
          <a:prstGeom prst="rect">
            <a:avLst/>
          </a:prstGeom>
        </p:spPr>
      </p:pic>
      <p:sp>
        <p:nvSpPr>
          <p:cNvPr id="20" name="Text 10"/>
          <p:cNvSpPr/>
          <p:nvPr/>
        </p:nvSpPr>
        <p:spPr>
          <a:xfrm>
            <a:off x="1392198" y="5540573"/>
            <a:ext cx="3298984" cy="321707"/>
          </a:xfrm>
          <a:prstGeom prst="rect">
            <a:avLst/>
          </a:prstGeom>
          <a:noFill/>
          <a:ln/>
        </p:spPr>
        <p:txBody>
          <a:bodyPr wrap="none" lIns="0" tIns="0" rIns="0" bIns="0" rtlCol="0" anchor="t"/>
          <a:lstStyle/>
          <a:p>
            <a:pPr marL="0" indent="0" algn="r">
              <a:lnSpc>
                <a:spcPts val="2500"/>
              </a:lnSpc>
              <a:buNone/>
            </a:pPr>
            <a:r>
              <a:rPr lang="en-US" sz="2000" b="1" dirty="0">
                <a:solidFill>
                  <a:srgbClr val="E0E4E6"/>
                </a:solidFill>
                <a:latin typeface="Spline Sans Bold" pitchFamily="34" charset="0"/>
                <a:ea typeface="Spline Sans Bold" pitchFamily="34" charset="-122"/>
                <a:cs typeface="Spline Sans Bold" pitchFamily="34" charset="-120"/>
              </a:rPr>
              <a:t>Mobile + Cloud Deployment</a:t>
            </a:r>
            <a:endParaRPr lang="en-US" sz="2000" dirty="0"/>
          </a:p>
        </p:txBody>
      </p:sp>
      <p:sp>
        <p:nvSpPr>
          <p:cNvPr id="21" name="Text 11"/>
          <p:cNvSpPr/>
          <p:nvPr/>
        </p:nvSpPr>
        <p:spPr>
          <a:xfrm>
            <a:off x="810697" y="6001226"/>
            <a:ext cx="3880485" cy="1111925"/>
          </a:xfrm>
          <a:prstGeom prst="rect">
            <a:avLst/>
          </a:prstGeom>
          <a:noFill/>
          <a:ln/>
        </p:spPr>
        <p:txBody>
          <a:bodyPr wrap="square" lIns="0" tIns="0" rIns="0" bIns="0" rtlCol="0" anchor="t"/>
          <a:lstStyle/>
          <a:p>
            <a:pPr marL="0" indent="0" algn="r">
              <a:lnSpc>
                <a:spcPts val="2900"/>
              </a:lnSpc>
              <a:buNone/>
            </a:pPr>
            <a:r>
              <a:rPr lang="en-US" sz="1800" dirty="0">
                <a:solidFill>
                  <a:srgbClr val="E0E4E6"/>
                </a:solidFill>
                <a:latin typeface="Barlow" pitchFamily="34" charset="0"/>
                <a:ea typeface="Barlow" pitchFamily="34" charset="-122"/>
                <a:cs typeface="Barlow" pitchFamily="34" charset="-120"/>
              </a:rPr>
              <a:t>Ensure anytime, anywhere accessibility with robust mobile applications and cloud infrastructure.</a:t>
            </a:r>
            <a:endParaRPr lang="en-US" sz="1800" dirty="0"/>
          </a:p>
        </p:txBody>
      </p:sp>
      <p:pic>
        <p:nvPicPr>
          <p:cNvPr id="22" name="Image 8" descr="preencoded.png"/>
          <p:cNvPicPr>
            <a:picLocks noChangeAspect="1"/>
          </p:cNvPicPr>
          <p:nvPr/>
        </p:nvPicPr>
        <p:blipFill>
          <a:blip r:embed="rId11"/>
          <a:stretch>
            <a:fillRect/>
          </a:stretch>
        </p:blipFill>
        <p:spPr>
          <a:xfrm>
            <a:off x="5038606" y="2610326"/>
            <a:ext cx="4553069" cy="4553069"/>
          </a:xfrm>
          <a:prstGeom prst="rect">
            <a:avLst/>
          </a:prstGeom>
        </p:spPr>
      </p:pic>
      <p:pic>
        <p:nvPicPr>
          <p:cNvPr id="23" name="Image 9" descr="preencoded.png"/>
          <p:cNvPicPr>
            <a:picLocks noChangeAspect="1"/>
          </p:cNvPicPr>
          <p:nvPr/>
        </p:nvPicPr>
        <p:blipFill>
          <a:blip r:embed="rId12"/>
          <a:stretch>
            <a:fillRect/>
          </a:stretch>
        </p:blipFill>
        <p:spPr>
          <a:xfrm>
            <a:off x="5710595" y="5371148"/>
            <a:ext cx="346591" cy="43326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243638" y="530423"/>
            <a:ext cx="2143125" cy="267891"/>
          </a:xfrm>
          <a:prstGeom prst="rect">
            <a:avLst/>
          </a:prstGeom>
          <a:noFill/>
          <a:ln/>
        </p:spPr>
        <p:txBody>
          <a:bodyPr wrap="none" lIns="0" tIns="0" rIns="0" bIns="0" rtlCol="0" anchor="t"/>
          <a:lstStyle/>
          <a:p>
            <a:pPr marL="0" indent="0" algn="ctr">
              <a:lnSpc>
                <a:spcPts val="2100"/>
              </a:lnSpc>
              <a:buNone/>
            </a:pPr>
            <a:endParaRPr lang="en-US" sz="1650" dirty="0"/>
          </a:p>
        </p:txBody>
      </p:sp>
      <p:sp>
        <p:nvSpPr>
          <p:cNvPr id="3" name="Text 1"/>
          <p:cNvSpPr/>
          <p:nvPr/>
        </p:nvSpPr>
        <p:spPr>
          <a:xfrm>
            <a:off x="5171956" y="991195"/>
            <a:ext cx="4286369" cy="535781"/>
          </a:xfrm>
          <a:prstGeom prst="rect">
            <a:avLst/>
          </a:prstGeom>
          <a:noFill/>
          <a:ln/>
        </p:spPr>
        <p:txBody>
          <a:bodyPr wrap="none" lIns="0" tIns="0" rIns="0" bIns="0" rtlCol="0" anchor="t"/>
          <a:lstStyle/>
          <a:p>
            <a:pPr marL="0" indent="0" algn="ctr">
              <a:lnSpc>
                <a:spcPts val="4200"/>
              </a:lnSpc>
              <a:buNone/>
            </a:pPr>
            <a:r>
              <a:rPr lang="en-US" sz="4800" b="1" dirty="0">
                <a:solidFill>
                  <a:srgbClr val="F0FCFF"/>
                </a:solidFill>
                <a:latin typeface="Spline Sans Bold" pitchFamily="34" charset="0"/>
                <a:ea typeface="Spline Sans Bold" pitchFamily="34" charset="-122"/>
                <a:cs typeface="Spline Sans Bold" pitchFamily="34" charset="-120"/>
              </a:rPr>
              <a:t>CONCLUSION</a:t>
            </a:r>
            <a:endParaRPr lang="en-US" sz="3350" dirty="0"/>
          </a:p>
        </p:txBody>
      </p:sp>
      <p:sp>
        <p:nvSpPr>
          <p:cNvPr id="4" name="Text 2"/>
          <p:cNvSpPr/>
          <p:nvPr/>
        </p:nvSpPr>
        <p:spPr>
          <a:xfrm>
            <a:off x="428385" y="2826522"/>
            <a:ext cx="6883006" cy="2178747"/>
          </a:xfrm>
          <a:prstGeom prst="rect">
            <a:avLst/>
          </a:prstGeom>
          <a:noFill/>
          <a:ln/>
        </p:spPr>
        <p:txBody>
          <a:bodyPr wrap="square" lIns="0" tIns="0" rIns="0" bIns="0" rtlCol="0" anchor="t"/>
          <a:lstStyle/>
          <a:p>
            <a:pPr marL="0" indent="0" algn="just">
              <a:lnSpc>
                <a:spcPts val="2400"/>
              </a:lnSpc>
              <a:buNone/>
            </a:pPr>
            <a:r>
              <a:rPr lang="en-US" sz="2400" dirty="0">
                <a:solidFill>
                  <a:srgbClr val="E0E4E6"/>
                </a:solidFill>
                <a:latin typeface="Barlow" pitchFamily="34" charset="0"/>
                <a:ea typeface="Barlow" pitchFamily="34" charset="-122"/>
                <a:cs typeface="Barlow" pitchFamily="34" charset="-120"/>
              </a:rPr>
              <a:t>StudyMate isn't just an app; </a:t>
            </a:r>
            <a:r>
              <a:rPr lang="en-US" sz="2400" spc="600" dirty="0">
                <a:solidFill>
                  <a:srgbClr val="E0E4E6"/>
                </a:solidFill>
                <a:latin typeface="Barlow" pitchFamily="34" charset="0"/>
                <a:ea typeface="Barlow" pitchFamily="34" charset="-122"/>
                <a:cs typeface="Barlow" pitchFamily="34" charset="-120"/>
              </a:rPr>
              <a:t>it's</a:t>
            </a:r>
            <a:r>
              <a:rPr lang="en-US" sz="2400" dirty="0">
                <a:solidFill>
                  <a:srgbClr val="E0E4E6"/>
                </a:solidFill>
                <a:latin typeface="Barlow" pitchFamily="34" charset="0"/>
                <a:ea typeface="Barlow" pitchFamily="34" charset="-122"/>
                <a:cs typeface="Barlow" pitchFamily="34" charset="-120"/>
              </a:rPr>
              <a:t> a paradigm shift in academic support. By harnessing the power of advanced AI, it transforms how students engage with their coursework, fostering deeper understanding and greater academic success.</a:t>
            </a:r>
            <a:endParaRPr lang="en-US" sz="2400" dirty="0"/>
          </a:p>
        </p:txBody>
      </p:sp>
      <p:sp>
        <p:nvSpPr>
          <p:cNvPr id="5" name="Text 3"/>
          <p:cNvSpPr/>
          <p:nvPr/>
        </p:nvSpPr>
        <p:spPr>
          <a:xfrm>
            <a:off x="675084" y="4850964"/>
            <a:ext cx="640484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Transforms static PDFs into </a:t>
            </a:r>
            <a:r>
              <a:rPr lang="en-US" sz="1500" b="1" dirty="0">
                <a:solidFill>
                  <a:srgbClr val="E0E4E6"/>
                </a:solidFill>
                <a:latin typeface="Barlow" pitchFamily="34" charset="0"/>
                <a:ea typeface="Barlow" pitchFamily="34" charset="-122"/>
                <a:cs typeface="Barlow" pitchFamily="34" charset="-120"/>
              </a:rPr>
              <a:t>interactive learning companions</a:t>
            </a:r>
            <a:r>
              <a:rPr lang="en-US" sz="1500" dirty="0">
                <a:solidFill>
                  <a:srgbClr val="E0E4E6"/>
                </a:solidFill>
                <a:latin typeface="Barlow" pitchFamily="34" charset="0"/>
                <a:ea typeface="Barlow" pitchFamily="34" charset="-122"/>
                <a:cs typeface="Barlow" pitchFamily="34" charset="-120"/>
              </a:rPr>
              <a:t>.</a:t>
            </a:r>
            <a:endParaRPr lang="en-US" sz="1500" dirty="0"/>
          </a:p>
        </p:txBody>
      </p:sp>
      <p:sp>
        <p:nvSpPr>
          <p:cNvPr id="6" name="Text 4"/>
          <p:cNvSpPr/>
          <p:nvPr/>
        </p:nvSpPr>
        <p:spPr>
          <a:xfrm>
            <a:off x="667464" y="5343595"/>
            <a:ext cx="640484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Boosts </a:t>
            </a:r>
            <a:r>
              <a:rPr lang="en-US" sz="1500" b="1" dirty="0">
                <a:solidFill>
                  <a:srgbClr val="E0E4E6"/>
                </a:solidFill>
                <a:latin typeface="Barlow" pitchFamily="34" charset="0"/>
                <a:ea typeface="Barlow" pitchFamily="34" charset="-122"/>
                <a:cs typeface="Barlow" pitchFamily="34" charset="-120"/>
              </a:rPr>
              <a:t>student productivity and comprehension</a:t>
            </a:r>
            <a:r>
              <a:rPr lang="en-US" sz="1500" dirty="0">
                <a:solidFill>
                  <a:srgbClr val="E0E4E6"/>
                </a:solidFill>
                <a:latin typeface="Barlow" pitchFamily="34" charset="0"/>
                <a:ea typeface="Barlow" pitchFamily="34" charset="-122"/>
                <a:cs typeface="Barlow" pitchFamily="34" charset="-120"/>
              </a:rPr>
              <a:t>.</a:t>
            </a:r>
            <a:endParaRPr lang="en-US" sz="1500" dirty="0"/>
          </a:p>
        </p:txBody>
      </p:sp>
      <p:sp>
        <p:nvSpPr>
          <p:cNvPr id="7" name="Text 5"/>
          <p:cNvSpPr/>
          <p:nvPr/>
        </p:nvSpPr>
        <p:spPr>
          <a:xfrm>
            <a:off x="675084" y="5876222"/>
            <a:ext cx="640484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Provides </a:t>
            </a:r>
            <a:r>
              <a:rPr lang="en-US" sz="1500" b="1" dirty="0">
                <a:solidFill>
                  <a:srgbClr val="E0E4E6"/>
                </a:solidFill>
                <a:latin typeface="Barlow" pitchFamily="34" charset="0"/>
                <a:ea typeface="Barlow" pitchFamily="34" charset="-122"/>
                <a:cs typeface="Barlow" pitchFamily="34" charset="-120"/>
              </a:rPr>
              <a:t>accurate, contextual answers</a:t>
            </a:r>
            <a:r>
              <a:rPr lang="en-US" sz="1500" dirty="0">
                <a:solidFill>
                  <a:srgbClr val="E0E4E6"/>
                </a:solidFill>
                <a:latin typeface="Barlow" pitchFamily="34" charset="0"/>
                <a:ea typeface="Barlow" pitchFamily="34" charset="-122"/>
                <a:cs typeface="Barlow" pitchFamily="34" charset="-120"/>
              </a:rPr>
              <a:t> with references.</a:t>
            </a:r>
            <a:endParaRPr lang="en-US" sz="1500" dirty="0"/>
          </a:p>
        </p:txBody>
      </p:sp>
      <p:sp>
        <p:nvSpPr>
          <p:cNvPr id="8" name="Text 6"/>
          <p:cNvSpPr/>
          <p:nvPr/>
        </p:nvSpPr>
        <p:spPr>
          <a:xfrm>
            <a:off x="675084" y="6334530"/>
            <a:ext cx="6404848" cy="308610"/>
          </a:xfrm>
          <a:prstGeom prst="rect">
            <a:avLst/>
          </a:prstGeom>
          <a:noFill/>
          <a:ln/>
        </p:spPr>
        <p:txBody>
          <a:bodyPr wrap="none" lIns="0" tIns="0" rIns="0" bIns="0" rtlCol="0" anchor="t"/>
          <a:lstStyle/>
          <a:p>
            <a:pPr marL="342900" indent="-342900" algn="l">
              <a:lnSpc>
                <a:spcPts val="2400"/>
              </a:lnSpc>
              <a:buSzPct val="100000"/>
              <a:buChar char="•"/>
            </a:pPr>
            <a:r>
              <a:rPr lang="en-US" sz="1500" dirty="0">
                <a:solidFill>
                  <a:srgbClr val="E0E4E6"/>
                </a:solidFill>
                <a:latin typeface="Barlow" pitchFamily="34" charset="0"/>
                <a:ea typeface="Barlow" pitchFamily="34" charset="-122"/>
                <a:cs typeface="Barlow" pitchFamily="34" charset="-120"/>
              </a:rPr>
              <a:t>A </a:t>
            </a:r>
            <a:r>
              <a:rPr lang="en-US" sz="1500" b="1" dirty="0">
                <a:solidFill>
                  <a:srgbClr val="E0E4E6"/>
                </a:solidFill>
                <a:latin typeface="Barlow" pitchFamily="34" charset="0"/>
                <a:ea typeface="Barlow" pitchFamily="34" charset="-122"/>
                <a:cs typeface="Barlow" pitchFamily="34" charset="-120"/>
              </a:rPr>
              <a:t>scalable, AI-driven solution</a:t>
            </a:r>
            <a:r>
              <a:rPr lang="en-US" sz="1500" dirty="0">
                <a:solidFill>
                  <a:srgbClr val="E0E4E6"/>
                </a:solidFill>
                <a:latin typeface="Barlow" pitchFamily="34" charset="0"/>
                <a:ea typeface="Barlow" pitchFamily="34" charset="-122"/>
                <a:cs typeface="Barlow" pitchFamily="34" charset="-120"/>
              </a:rPr>
              <a:t> for modern education.</a:t>
            </a:r>
            <a:endParaRPr lang="en-US" sz="1500" dirty="0"/>
          </a:p>
        </p:txBody>
      </p:sp>
      <p:pic>
        <p:nvPicPr>
          <p:cNvPr id="9" name="Image 0" descr="preencoded.png"/>
          <p:cNvPicPr>
            <a:picLocks noChangeAspect="1"/>
          </p:cNvPicPr>
          <p:nvPr/>
        </p:nvPicPr>
        <p:blipFill>
          <a:blip r:embed="rId3"/>
          <a:stretch>
            <a:fillRect/>
          </a:stretch>
        </p:blipFill>
        <p:spPr>
          <a:xfrm>
            <a:off x="7558088" y="2033230"/>
            <a:ext cx="6404848" cy="640484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64037" y="1704618"/>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3" name="Text 1"/>
          <p:cNvSpPr/>
          <p:nvPr/>
        </p:nvSpPr>
        <p:spPr>
          <a:xfrm>
            <a:off x="864037" y="2377321"/>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
        <p:nvSpPr>
          <p:cNvPr id="4" name="Text 2"/>
          <p:cNvSpPr/>
          <p:nvPr/>
        </p:nvSpPr>
        <p:spPr>
          <a:xfrm>
            <a:off x="864037" y="2299097"/>
            <a:ext cx="12902327" cy="2057400"/>
          </a:xfrm>
          <a:prstGeom prst="rect">
            <a:avLst/>
          </a:prstGeom>
          <a:noFill/>
          <a:ln/>
        </p:spPr>
        <p:txBody>
          <a:bodyPr wrap="none" lIns="0" tIns="0" rIns="0" bIns="0" rtlCol="0" anchor="t"/>
          <a:lstStyle/>
          <a:p>
            <a:pPr marL="0" indent="0" algn="ctr">
              <a:lnSpc>
                <a:spcPts val="16200"/>
              </a:lnSpc>
              <a:buNone/>
            </a:pPr>
            <a:r>
              <a:rPr lang="en-US" sz="6600" b="1" dirty="0">
                <a:solidFill>
                  <a:srgbClr val="F0FCFF"/>
                </a:solidFill>
                <a:latin typeface="Spline Sans Bold" pitchFamily="34" charset="0"/>
                <a:ea typeface="Spline Sans Bold" pitchFamily="34" charset="-122"/>
                <a:cs typeface="Spline Sans Bold" pitchFamily="34" charset="-120"/>
              </a:rPr>
              <a:t>THANK YOU</a:t>
            </a:r>
            <a:endParaRPr lang="en-US" sz="6600" dirty="0"/>
          </a:p>
        </p:txBody>
      </p:sp>
      <p:sp>
        <p:nvSpPr>
          <p:cNvPr id="5" name="Text 3"/>
          <p:cNvSpPr/>
          <p:nvPr/>
        </p:nvSpPr>
        <p:spPr>
          <a:xfrm>
            <a:off x="5669280" y="5570339"/>
            <a:ext cx="3291840" cy="411480"/>
          </a:xfrm>
          <a:prstGeom prst="rect">
            <a:avLst/>
          </a:prstGeom>
          <a:noFill/>
          <a:ln/>
        </p:spPr>
        <p:txBody>
          <a:bodyPr wrap="none" lIns="0" tIns="0" rIns="0" bIns="0" rtlCol="0" anchor="t"/>
          <a:lstStyle/>
          <a:p>
            <a:pPr marL="0" indent="0" algn="ctr">
              <a:lnSpc>
                <a:spcPts val="3200"/>
              </a:lnSpc>
              <a:buNone/>
            </a:pPr>
            <a:endParaRPr lang="en-US" sz="2550" dirty="0"/>
          </a:p>
        </p:txBody>
      </p:sp>
      <p:sp>
        <p:nvSpPr>
          <p:cNvPr id="6" name="Text 4"/>
          <p:cNvSpPr/>
          <p:nvPr/>
        </p:nvSpPr>
        <p:spPr>
          <a:xfrm>
            <a:off x="864037" y="6352103"/>
            <a:ext cx="12902327" cy="395049"/>
          </a:xfrm>
          <a:prstGeom prst="rect">
            <a:avLst/>
          </a:prstGeom>
          <a:noFill/>
          <a:ln/>
        </p:spPr>
        <p:txBody>
          <a:bodyPr wrap="none" lIns="0" tIns="0" rIns="0" bIns="0" rtlCol="0" anchor="t"/>
          <a:lstStyle/>
          <a:p>
            <a:pPr marL="0" indent="0" algn="l">
              <a:lnSpc>
                <a:spcPts val="3100"/>
              </a:lnSpc>
              <a:buNone/>
            </a:pPr>
            <a:endParaRPr lang="en-US" sz="19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750"/>
                                        <p:tgtEl>
                                          <p:spTgt spid="4"/>
                                        </p:tgtEl>
                                      </p:cBhvr>
                                    </p:animEffect>
                                    <p:anim calcmode="lin" valueType="num">
                                      <p:cBhvr>
                                        <p:cTn id="8" dur="1750" fill="hold"/>
                                        <p:tgtEl>
                                          <p:spTgt spid="4"/>
                                        </p:tgtEl>
                                        <p:attrNameLst>
                                          <p:attrName>ppt_x</p:attrName>
                                        </p:attrNameLst>
                                      </p:cBhvr>
                                      <p:tavLst>
                                        <p:tav tm="0">
                                          <p:val>
                                            <p:strVal val="#ppt_x"/>
                                          </p:val>
                                        </p:tav>
                                        <p:tav tm="100000">
                                          <p:val>
                                            <p:strVal val="#ppt_x"/>
                                          </p:val>
                                        </p:tav>
                                      </p:tavLst>
                                    </p:anim>
                                    <p:anim calcmode="lin" valueType="num">
                                      <p:cBhvr>
                                        <p:cTn id="9" dur="1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TotalTime>
  <Words>442</Words>
  <Application>Microsoft Office PowerPoint</Application>
  <PresentationFormat>Custom</PresentationFormat>
  <Paragraphs>49</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Spline Sans Bold</vt:lpstr>
      <vt:lpstr>Barlow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Manish Chowdary</cp:lastModifiedBy>
  <cp:revision>3</cp:revision>
  <dcterms:created xsi:type="dcterms:W3CDTF">2025-08-29T14:30:50Z</dcterms:created>
  <dcterms:modified xsi:type="dcterms:W3CDTF">2025-08-29T16:48:22Z</dcterms:modified>
</cp:coreProperties>
</file>